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56" r:id="rId3"/>
    <p:sldId id="257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2AB1AFC3-EF8F-4355-ADA5-8E69D75BF6E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687B5465-1C28-4D2F-BCA5-6DE4905D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74223E-0DB3-4ED6-9B1D-55E0BEA2965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77A721-4BB7-4E96-905C-734280A590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ietbestpractices.org/ohio" TargetMode="External"/><Relationship Id="rId2" Type="http://schemas.openxmlformats.org/officeDocument/2006/relationships/hyperlink" Target="http://education.ohio.gov/Topics/Teaching/Educator-Evaluation-System/Ohio-s-Teacher-Evaluation-Syst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When </a:t>
            </a:r>
            <a:r>
              <a:rPr lang="en-US" sz="3600" b="1" smtClean="0">
                <a:solidFill>
                  <a:schemeClr val="tx1"/>
                </a:solidFill>
                <a:latin typeface="Calibri" pitchFamily="34" charset="0"/>
              </a:rPr>
              <a:t>do Administrators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collect evidence?</a:t>
            </a:r>
            <a:endParaRPr lang="en-US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During Walk-</a:t>
            </a:r>
            <a:r>
              <a:rPr lang="en-US" b="1" dirty="0" err="1" smtClean="0">
                <a:latin typeface="Calibri" pitchFamily="34" charset="0"/>
              </a:rPr>
              <a:t>Throughs</a:t>
            </a:r>
            <a:endParaRPr lang="en-US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At Pre-Conference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Review of lesson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Generate questions from lesson plan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505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What the students /What the teacher says and does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say and do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724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Post-Conference</a:t>
            </a:r>
          </a:p>
          <a:p>
            <a:r>
              <a:rPr lang="en-US" dirty="0" smtClean="0">
                <a:latin typeface="Calibri" pitchFamily="34" charset="0"/>
              </a:rPr>
              <a:t>Communication between classroom observation and post-conference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09600" y="1600200"/>
            <a:ext cx="2667000" cy="1278082"/>
          </a:xfrm>
          <a:prstGeom prst="rightArrow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5400000" scaled="0"/>
          </a:gradFill>
          <a:ln w="47625">
            <a:solidFill>
              <a:schemeClr val="bg2"/>
            </a:solidFill>
          </a:ln>
          <a:effectLst>
            <a:outerShdw blurRad="76200" dist="50800" dir="2700000" algn="ctr" rotWithShape="0">
              <a:schemeClr val="accent2">
                <a:lumMod val="50000"/>
              </a:schemeClr>
            </a:outerShdw>
          </a:effectLst>
          <a:scene3d>
            <a:camera prst="orthographicFront"/>
            <a:lightRig rig="balanced" dir="t"/>
          </a:scene3d>
          <a:sp3d extrusionH="76200" contourW="12700" prstMaterial="matte">
            <a:bevelT w="139700" h="139700"/>
            <a:bevelB w="139700" h="139700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76200" dist="38100" dir="2700000" algn="ctr" rotWithShape="0">
                    <a:schemeClr val="bg2">
                      <a:lumMod val="75000"/>
                    </a:schemeClr>
                  </a:outerShdw>
                </a:effectLst>
                <a:cs typeface="Arial" pitchFamily="34" charset="0"/>
              </a:rPr>
              <a:t>Prior to the lesson being observed</a:t>
            </a:r>
            <a:endParaRPr lang="en-US" sz="1800" b="1" dirty="0">
              <a:solidFill>
                <a:schemeClr val="tx1"/>
              </a:solidFill>
              <a:effectLst>
                <a:outerShdw blurRad="76200" dist="38100" dir="2700000" algn="ctr" rotWithShape="0">
                  <a:schemeClr val="bg2">
                    <a:lumMod val="75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09600" y="3276600"/>
            <a:ext cx="2667000" cy="1278082"/>
          </a:xfrm>
          <a:prstGeom prst="rightArrow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5400000" scaled="0"/>
          </a:gradFill>
          <a:ln w="47625">
            <a:solidFill>
              <a:schemeClr val="bg2"/>
            </a:solidFill>
          </a:ln>
          <a:effectLst>
            <a:outerShdw blurRad="76200" dist="50800" dir="2700000" algn="ctr" rotWithShape="0">
              <a:schemeClr val="accent2">
                <a:lumMod val="50000"/>
              </a:schemeClr>
            </a:outerShdw>
          </a:effectLst>
          <a:scene3d>
            <a:camera prst="orthographicFront"/>
            <a:lightRig rig="balanced" dir="t"/>
          </a:scene3d>
          <a:sp3d extrusionH="76200" contourW="12700" prstMaterial="matte">
            <a:bevelT w="139700" h="139700"/>
            <a:bevelB w="139700" h="139700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76200" dist="38100" dir="2700000" algn="ctr" rotWithShape="0">
                    <a:schemeClr val="bg2">
                      <a:lumMod val="75000"/>
                    </a:schemeClr>
                  </a:outerShdw>
                </a:effectLst>
                <a:cs typeface="Arial" pitchFamily="34" charset="0"/>
              </a:rPr>
              <a:t>During the lesson</a:t>
            </a:r>
            <a:endParaRPr lang="en-US" sz="1800" b="1" dirty="0">
              <a:solidFill>
                <a:srgbClr val="FF0000"/>
              </a:solidFill>
              <a:effectLst>
                <a:outerShdw blurRad="76200" dist="38100" dir="2700000" algn="ctr" rotWithShape="0">
                  <a:schemeClr val="bg2">
                    <a:lumMod val="75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09600" y="4953000"/>
            <a:ext cx="2667000" cy="1278082"/>
          </a:xfrm>
          <a:prstGeom prst="rightArrow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5400000" scaled="0"/>
          </a:gradFill>
          <a:ln w="47625">
            <a:solidFill>
              <a:schemeClr val="bg2"/>
            </a:solidFill>
          </a:ln>
          <a:effectLst>
            <a:outerShdw blurRad="76200" dist="50800" dir="2700000" algn="ctr" rotWithShape="0">
              <a:schemeClr val="accent2">
                <a:lumMod val="50000"/>
              </a:schemeClr>
            </a:outerShdw>
          </a:effectLst>
          <a:scene3d>
            <a:camera prst="orthographicFront"/>
            <a:lightRig rig="balanced" dir="t"/>
          </a:scene3d>
          <a:sp3d extrusionH="76200" contourW="12700" prstMaterial="matte">
            <a:bevelT w="139700" h="139700"/>
            <a:bevelB w="139700" h="139700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76200" dist="38100" dir="2700000" algn="ctr" rotWithShape="0">
                    <a:schemeClr val="bg2">
                      <a:lumMod val="75000"/>
                    </a:schemeClr>
                  </a:outerShdw>
                </a:effectLst>
                <a:cs typeface="Arial" pitchFamily="34" charset="0"/>
              </a:rPr>
              <a:t>After the lesson</a:t>
            </a:r>
            <a:endParaRPr lang="en-US" sz="1800" b="1" dirty="0">
              <a:solidFill>
                <a:schemeClr val="tx1"/>
              </a:solidFill>
              <a:effectLst>
                <a:outerShdw blurRad="76200" dist="38100" dir="2700000" algn="ctr" rotWithShape="0">
                  <a:schemeClr val="bg2">
                    <a:lumMod val="75000"/>
                  </a:scheme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16ABD943-703C-493E-A490-EED8535DB7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Collecting/Capturing Evidence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7543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Calibri" pitchFamily="34" charset="0"/>
              </a:rPr>
              <a:t>Capture: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What the teacher says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What the teacher does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What the students say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What the students do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Copy wording from visuals used during the lesson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Record time segments of lesson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8C625F3-53A4-4294-A6D3-252089A34E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Evidence Collecting Tips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114800" y="2286000"/>
            <a:ext cx="4038600" cy="410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After the lesson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1.  Upfront Summary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2.  Label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3.  Lesson Analysis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4.  Q &amp; F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8" y="2188027"/>
            <a:ext cx="401161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1" fontAlgn="auto" hangingPunct="1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During the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lesson: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Time  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Abbreviate  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Verbatim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Paraphrase  </a:t>
            </a: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Circulate</a:t>
            </a:r>
          </a:p>
          <a:p>
            <a:pPr lvl="1" eaLnBrk="0" hangingPunct="0">
              <a:defRPr/>
            </a:pP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bldLvl="2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8C625F3-53A4-4294-A6D3-252089A34E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657" y="381000"/>
            <a:ext cx="8153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Hints for Capturing Evidence</a:t>
            </a:r>
          </a:p>
          <a:p>
            <a:pPr algn="ctr"/>
            <a:endParaRPr lang="en-US" sz="3600" b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When capturing  and categorizing evidence after the lesson, these strategies may help you categorize effectively.</a:t>
            </a:r>
            <a:endParaRPr lang="en-US" sz="2800" dirty="0" smtClean="0">
              <a:latin typeface="Calibri" pitchFamily="34" charset="0"/>
            </a:endParaRPr>
          </a:p>
          <a:p>
            <a:pPr marL="457200" indent="-457200"/>
            <a:endParaRPr lang="en-US" dirty="0" smtClean="0">
              <a:latin typeface="Calibri" pitchFamily="34" charset="0"/>
            </a:endParaRPr>
          </a:p>
          <a:p>
            <a:pPr marL="457200" indent="-457200">
              <a:buFontTx/>
              <a:buAutoNum type="arabicPeriod" startAt="6"/>
            </a:pPr>
            <a:r>
              <a:rPr lang="en-US" b="1" dirty="0" smtClean="0">
                <a:latin typeface="Calibri" pitchFamily="34" charset="0"/>
              </a:rPr>
              <a:t>Label: </a:t>
            </a:r>
            <a:r>
              <a:rPr lang="en-US" dirty="0" smtClean="0">
                <a:latin typeface="Calibri" pitchFamily="34" charset="0"/>
              </a:rPr>
              <a:t>Begin categorizing your notes by labeling evidence for rubric standard areas/indicators</a:t>
            </a:r>
          </a:p>
          <a:p>
            <a:pPr marL="457200" indent="-457200">
              <a:buFontTx/>
              <a:buAutoNum type="arabicPeriod" startAt="6"/>
            </a:pPr>
            <a:r>
              <a:rPr lang="en-US" b="1" dirty="0" smtClean="0">
                <a:latin typeface="Calibri" pitchFamily="34" charset="0"/>
              </a:rPr>
              <a:t>Q &amp; F: </a:t>
            </a:r>
            <a:r>
              <a:rPr lang="en-US" dirty="0" smtClean="0">
                <a:latin typeface="Calibri" pitchFamily="34" charset="0"/>
              </a:rPr>
              <a:t>After you finish go thru your script and label all questions and feedback (Lesson Delivery and Assessment standards)</a:t>
            </a:r>
          </a:p>
          <a:p>
            <a:pPr marL="457200" indent="-457200">
              <a:buAutoNum type="arabicPeriod" startAt="6"/>
            </a:pPr>
            <a:r>
              <a:rPr lang="en-US" b="1" dirty="0" smtClean="0">
                <a:latin typeface="Calibri" pitchFamily="34" charset="0"/>
              </a:rPr>
              <a:t>Upfront Summary: </a:t>
            </a:r>
            <a:r>
              <a:rPr lang="en-US" dirty="0" smtClean="0">
                <a:latin typeface="Calibri" pitchFamily="34" charset="0"/>
              </a:rPr>
              <a:t>After you finish, go through the evidence and write a brief summary of the lesson</a:t>
            </a:r>
          </a:p>
          <a:p>
            <a:pPr marL="457200" indent="-457200">
              <a:buAutoNum type="arabicPeriod" startAt="6"/>
            </a:pPr>
            <a:r>
              <a:rPr lang="en-US" b="1" dirty="0" smtClean="0">
                <a:latin typeface="Calibri" pitchFamily="34" charset="0"/>
              </a:rPr>
              <a:t>Lesson Analysis: </a:t>
            </a:r>
            <a:r>
              <a:rPr lang="en-US" dirty="0" smtClean="0">
                <a:latin typeface="Calibri" pitchFamily="34" charset="0"/>
              </a:rPr>
              <a:t>Identify the lesson’s primary objective and sub-objectives (Focus for Learning)</a:t>
            </a:r>
          </a:p>
          <a:p>
            <a:endParaRPr lang="en-US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77724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0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458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Collecting and Categorizing Evidence:  Language to Avoid</a:t>
            </a:r>
          </a:p>
          <a:p>
            <a:r>
              <a:rPr lang="en-US" sz="2800" b="1" dirty="0" smtClean="0">
                <a:latin typeface="Calibri" pitchFamily="34" charset="0"/>
              </a:rPr>
              <a:t> </a:t>
            </a:r>
          </a:p>
          <a:p>
            <a:r>
              <a:rPr lang="en-US" sz="2800" dirty="0" smtClean="0">
                <a:latin typeface="Calibri" pitchFamily="34" charset="0"/>
              </a:rPr>
              <a:t>Avoid the use of the following language: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Calibri" pitchFamily="34" charset="0"/>
              </a:rPr>
              <a:t>Value Statements:</a:t>
            </a:r>
          </a:p>
          <a:p>
            <a:pPr lvl="2">
              <a:buFont typeface="Arial" pitchFamily="34" charset="0"/>
              <a:buChar char="•"/>
            </a:pPr>
            <a:r>
              <a:rPr lang="en-US" sz="2600" i="1" dirty="0" smtClean="0">
                <a:latin typeface="Calibri" pitchFamily="34" charset="0"/>
              </a:rPr>
              <a:t> I think…</a:t>
            </a:r>
          </a:p>
          <a:p>
            <a:pPr lvl="2">
              <a:buFont typeface="Arial" pitchFamily="34" charset="0"/>
              <a:buChar char="•"/>
            </a:pPr>
            <a:r>
              <a:rPr lang="en-US" sz="2600" i="1" dirty="0" smtClean="0">
                <a:latin typeface="Calibri" pitchFamily="34" charset="0"/>
              </a:rPr>
              <a:t>I feel…</a:t>
            </a:r>
          </a:p>
          <a:p>
            <a:pPr lvl="1">
              <a:buFont typeface="Arial" pitchFamily="34" charset="0"/>
              <a:buChar char="•"/>
            </a:pPr>
            <a:r>
              <a:rPr lang="en-US" sz="2600" i="1" dirty="0" err="1" smtClean="0">
                <a:latin typeface="Calibri" pitchFamily="34" charset="0"/>
              </a:rPr>
              <a:t>He/She</a:t>
            </a:r>
            <a:r>
              <a:rPr lang="en-US" sz="2600" i="1" dirty="0" smtClean="0">
                <a:latin typeface="Calibri" pitchFamily="34" charset="0"/>
              </a:rPr>
              <a:t> should have…</a:t>
            </a:r>
          </a:p>
          <a:p>
            <a:pPr lvl="1">
              <a:buFont typeface="Arial" pitchFamily="34" charset="0"/>
              <a:buChar char="•"/>
            </a:pPr>
            <a:r>
              <a:rPr lang="en-US" sz="2600" i="1" dirty="0" err="1" smtClean="0">
                <a:latin typeface="Calibri" pitchFamily="34" charset="0"/>
              </a:rPr>
              <a:t>He/She</a:t>
            </a:r>
            <a:r>
              <a:rPr lang="en-US" sz="2600" i="1" dirty="0" smtClean="0">
                <a:latin typeface="Calibri" pitchFamily="34" charset="0"/>
              </a:rPr>
              <a:t> could have…</a:t>
            </a:r>
          </a:p>
          <a:p>
            <a:pPr lvl="1">
              <a:buFont typeface="Arial" pitchFamily="34" charset="0"/>
              <a:buChar char="•"/>
            </a:pPr>
            <a:r>
              <a:rPr lang="en-US" sz="2600" i="1" dirty="0" smtClean="0">
                <a:latin typeface="Calibri" pitchFamily="34" charset="0"/>
              </a:rPr>
              <a:t>When I taught this, I …</a:t>
            </a: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The discussion about the lesson should be based on the evidence and the rubric.</a:t>
            </a: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800" b="1" i="1" dirty="0">
              <a:latin typeface="Calibri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6943" y="152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ヒラギノ角ゴ Pro W3"/>
              </a:rPr>
              <a:t> 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ヒラギノ角ゴ Pro W3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79248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alibri" pitchFamily="34" charset="0"/>
              </a:rPr>
              <a:t>Each group during the work session was assigned 1-2 standards to share with their building team.</a:t>
            </a:r>
          </a:p>
          <a:p>
            <a:pPr fontAlgn="auto"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alibri" pitchFamily="34" charset="0"/>
              </a:rPr>
              <a:t>You will </a:t>
            </a:r>
            <a:r>
              <a:rPr lang="en-US" sz="2600" dirty="0" smtClean="0">
                <a:latin typeface="Calibri" pitchFamily="34" charset="0"/>
              </a:rPr>
              <a:t>first have 5 minutes to watch the pre-conference. Next you have 20 </a:t>
            </a:r>
            <a:r>
              <a:rPr lang="en-US" sz="2600" dirty="0" smtClean="0">
                <a:latin typeface="Calibri" pitchFamily="34" charset="0"/>
              </a:rPr>
              <a:t>minutes to watch </a:t>
            </a:r>
            <a:r>
              <a:rPr lang="en-US" sz="2600" dirty="0" smtClean="0">
                <a:latin typeface="Calibri" pitchFamily="34" charset="0"/>
              </a:rPr>
              <a:t>the lesson. Finally you will watch </a:t>
            </a:r>
            <a:r>
              <a:rPr lang="en-US" sz="2600" dirty="0" smtClean="0">
                <a:latin typeface="Calibri" pitchFamily="34" charset="0"/>
              </a:rPr>
              <a:t>5 minutes post-conference </a:t>
            </a:r>
            <a:r>
              <a:rPr lang="en-US" sz="2600" dirty="0" smtClean="0">
                <a:latin typeface="Calibri" pitchFamily="34" charset="0"/>
              </a:rPr>
              <a:t>video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fontAlgn="auto"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alibri" pitchFamily="34" charset="0"/>
              </a:rPr>
              <a:t>First, write down evidence that you observe for your standard.  Scripting the lesson is important. Do not rate the standard yet</a:t>
            </a:r>
            <a:r>
              <a:rPr lang="en-US" sz="2600" dirty="0" smtClean="0">
                <a:latin typeface="Calibri" pitchFamily="34" charset="0"/>
              </a:rPr>
              <a:t>!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048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Categorize and Rate your Standard(s)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Video – Give Examples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for Learning</a:t>
            </a:r>
          </a:p>
          <a:p>
            <a:r>
              <a:rPr lang="en-US" dirty="0" smtClean="0"/>
              <a:t>Assessment Data</a:t>
            </a:r>
          </a:p>
          <a:p>
            <a:r>
              <a:rPr lang="en-US" dirty="0" smtClean="0"/>
              <a:t>Prior Content Knowledge/Sequence/Connections</a:t>
            </a:r>
          </a:p>
          <a:p>
            <a:r>
              <a:rPr lang="en-US" dirty="0" smtClean="0"/>
              <a:t>Knowledge of Students</a:t>
            </a:r>
          </a:p>
          <a:p>
            <a:r>
              <a:rPr lang="en-US" dirty="0" smtClean="0"/>
              <a:t>Lesson Delivery</a:t>
            </a:r>
          </a:p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Classroom Environment</a:t>
            </a:r>
          </a:p>
          <a:p>
            <a:r>
              <a:rPr lang="en-US" dirty="0" smtClean="0"/>
              <a:t>Assessment of Student Learning</a:t>
            </a:r>
          </a:p>
          <a:p>
            <a:r>
              <a:rPr lang="en-US" dirty="0" smtClean="0"/>
              <a:t>Professional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Administrators will continue to inform staff about the new evaluation system.</a:t>
            </a:r>
          </a:p>
          <a:p>
            <a:r>
              <a:rPr lang="en-US" dirty="0" smtClean="0"/>
              <a:t>Write your questions down to discuss with your administrator.</a:t>
            </a:r>
          </a:p>
          <a:p>
            <a:r>
              <a:rPr lang="en-US" dirty="0" smtClean="0"/>
              <a:t>Begin learning about the new evaluation procedures from ODE,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education.ohio.gov/Topics/Teaching/Educator-Evaluation-System/Ohio-s-Teacher-Evaluation-System</a:t>
            </a:r>
            <a:r>
              <a:rPr lang="en-US" dirty="0" smtClean="0"/>
              <a:t> MTA Contract, and NEIS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Best Practices </a:t>
            </a:r>
            <a:r>
              <a:rPr lang="en-US" dirty="0"/>
              <a:t>Portal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nietbestpractices.org</a:t>
            </a:r>
            <a:r>
              <a:rPr lang="en-US" dirty="0" smtClean="0">
                <a:hlinkClick r:id="rId3"/>
              </a:rPr>
              <a:t>/ohio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Battelle Institute, OLAC –Ohio Leadership     	 Advisory Council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434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When do Administrators collect evidence?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After Video – Give Examples of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lkunisch</dc:creator>
  <cp:lastModifiedBy>Luann Kunisch</cp:lastModifiedBy>
  <cp:revision>22</cp:revision>
  <cp:lastPrinted>2013-08-18T21:40:15Z</cp:lastPrinted>
  <dcterms:created xsi:type="dcterms:W3CDTF">2013-08-14T15:07:36Z</dcterms:created>
  <dcterms:modified xsi:type="dcterms:W3CDTF">2013-08-18T21:44:59Z</dcterms:modified>
</cp:coreProperties>
</file>